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8" r:id="rId4"/>
    <p:sldId id="273" r:id="rId5"/>
    <p:sldId id="270" r:id="rId6"/>
    <p:sldId id="271" r:id="rId7"/>
    <p:sldId id="261" r:id="rId8"/>
    <p:sldId id="269" r:id="rId9"/>
    <p:sldId id="262" r:id="rId10"/>
    <p:sldId id="265" r:id="rId11"/>
    <p:sldId id="258" r:id="rId12"/>
    <p:sldId id="263" r:id="rId13"/>
    <p:sldId id="25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A813EA9-D59C-134B-B361-90664BC09871}" v="138" dt="2022-09-22T17:49:50.624"/>
    <p1510:client id="{6B5E759E-6078-427C-9333-23D868884AFE}" v="259" dt="2022-09-22T17:59:25.503"/>
    <p1510:client id="{7BBE0C97-D13B-4D7C-9349-9480B86E4A4E}" v="248" dt="2022-09-22T17:52:11.804"/>
    <p1510:client id="{ED74B193-ECE6-9841-8268-6A91737C466D}" v="1" dt="2022-09-23T08:03:24.1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17.gif>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GB"/>
              <a:t>Click to edit Master title style</a:t>
            </a:r>
            <a:endParaRPr lang="en-US"/>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48A87A34-81AB-432B-8DAE-1953F412C126}" type="datetimeFigureOut">
              <a:rPr lang="en-US" dirty="0"/>
              <a:t>9/23/22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GB"/>
              <a:t>Click to edit Master title style</a:t>
            </a:r>
            <a:endParaRPr lang="en-US"/>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GB"/>
              <a:t>Click to edit Master title style</a:t>
            </a:r>
            <a:endParaRPr lang="en-US"/>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GB"/>
              <a:t>Click to edit Master title style</a:t>
            </a:r>
            <a:endParaRPr lang="en-US"/>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GB"/>
              <a:t>Click to edit Master title style</a:t>
            </a:r>
            <a:endParaRPr lang="en-US"/>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9/23/22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GB"/>
              <a:t>Click to edit Master title style</a:t>
            </a:r>
            <a:endParaRPr lang="en-US"/>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9/23/22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GB"/>
              <a:t>Click to edit Master title style</a:t>
            </a:r>
            <a:endParaRPr lang="en-US"/>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dirty="0"/>
              <a:t>9/23/22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GB"/>
              <a:t>Click to edit Master title style</a:t>
            </a:r>
            <a:endParaRPr lang="en-US"/>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dirty="0"/>
              <a:t>9/23/22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GB"/>
              <a:t>Click to edit Master title style</a:t>
            </a:r>
            <a:endParaRPr lang="en-US"/>
          </a:p>
        </p:txBody>
      </p:sp>
      <p:sp>
        <p:nvSpPr>
          <p:cNvPr id="12" name="Content Placeholder 2"/>
          <p:cNvSpPr>
            <a:spLocks noGrp="1"/>
          </p:cNvSpPr>
          <p:nvPr>
            <p:ph sz="quarter" idx="13"/>
          </p:nvPr>
        </p:nvSpPr>
        <p:spPr>
          <a:xfrm>
            <a:off x="913774" y="2367092"/>
            <a:ext cx="10363826" cy="34241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48A87A34-81AB-432B-8DAE-1953F412C126}" type="datetimeFigureOut">
              <a:rPr lang="en-US" dirty="0"/>
              <a:t>9/23/22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GB"/>
              <a:t>Click to edit Master title style</a:t>
            </a:r>
            <a:endParaRPr lang="en-US"/>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9/23/22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GB"/>
              <a:t>Click to edit Master title style</a:t>
            </a:r>
            <a:endParaRPr lang="en-US"/>
          </a:p>
        </p:txBody>
      </p:sp>
      <p:sp>
        <p:nvSpPr>
          <p:cNvPr id="12" name="Content Placeholder 2"/>
          <p:cNvSpPr>
            <a:spLocks noGrp="1"/>
          </p:cNvSpPr>
          <p:nvPr>
            <p:ph sz="quarter" idx="13"/>
          </p:nvPr>
        </p:nvSpPr>
        <p:spPr>
          <a:xfrm>
            <a:off x="913774" y="2367092"/>
            <a:ext cx="5106026" cy="34241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3" name="Content Placeholder 3"/>
          <p:cNvSpPr>
            <a:spLocks noGrp="1"/>
          </p:cNvSpPr>
          <p:nvPr>
            <p:ph sz="quarter" idx="14"/>
          </p:nvPr>
        </p:nvSpPr>
        <p:spPr>
          <a:xfrm>
            <a:off x="6172200" y="2367092"/>
            <a:ext cx="5105400" cy="34241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48A87A34-81AB-432B-8DAE-1953F412C126}" type="datetimeFigureOut">
              <a:rPr lang="en-US" dirty="0"/>
              <a:t>9/23/22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GB"/>
              <a:t>Click to edit Master title style</a:t>
            </a:r>
            <a:endParaRPr lang="en-US"/>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48A87A34-81AB-432B-8DAE-1953F412C126}" type="datetimeFigureOut">
              <a:rPr lang="en-US" dirty="0"/>
              <a:t>9/23/22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48A87A34-81AB-432B-8DAE-1953F412C126}" type="datetimeFigureOut">
              <a:rPr lang="en-US" dirty="0"/>
              <a:t>9/23/22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9/23/22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GB"/>
              <a:t>Click to edit Master title style</a:t>
            </a:r>
            <a:endParaRPr lang="en-US"/>
          </a:p>
        </p:txBody>
      </p:sp>
      <p:sp>
        <p:nvSpPr>
          <p:cNvPr id="10" name="Content Placeholder 2"/>
          <p:cNvSpPr>
            <a:spLocks noGrp="1"/>
          </p:cNvSpPr>
          <p:nvPr>
            <p:ph sz="quarter" idx="13"/>
          </p:nvPr>
        </p:nvSpPr>
        <p:spPr>
          <a:xfrm>
            <a:off x="5078062" y="609600"/>
            <a:ext cx="6200163" cy="518159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9/23/22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9/23/22</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55B52-2521-9010-3E22-C72E4EBE7704}"/>
              </a:ext>
            </a:extLst>
          </p:cNvPr>
          <p:cNvSpPr>
            <a:spLocks noGrp="1"/>
          </p:cNvSpPr>
          <p:nvPr>
            <p:ph type="ctrTitle"/>
          </p:nvPr>
        </p:nvSpPr>
        <p:spPr/>
        <p:txBody>
          <a:bodyPr/>
          <a:lstStyle/>
          <a:p>
            <a:r>
              <a:rPr lang="en-NL"/>
              <a:t>De Dolfijnen Spotters</a:t>
            </a:r>
          </a:p>
        </p:txBody>
      </p:sp>
      <p:sp>
        <p:nvSpPr>
          <p:cNvPr id="3" name="Subtitle 2">
            <a:extLst>
              <a:ext uri="{FF2B5EF4-FFF2-40B4-BE49-F238E27FC236}">
                <a16:creationId xmlns:a16="http://schemas.microsoft.com/office/drawing/2014/main" id="{519AAFDF-CD51-99D4-E307-FCAD54B17CD9}"/>
              </a:ext>
            </a:extLst>
          </p:cNvPr>
          <p:cNvSpPr>
            <a:spLocks noGrp="1"/>
          </p:cNvSpPr>
          <p:nvPr>
            <p:ph type="subTitle" idx="1"/>
          </p:nvPr>
        </p:nvSpPr>
        <p:spPr/>
        <p:txBody>
          <a:bodyPr/>
          <a:lstStyle/>
          <a:p>
            <a:r>
              <a:rPr lang="en-NL"/>
              <a:t>Team 4: Jasper, Kimberley, Mounir en Ramses</a:t>
            </a:r>
          </a:p>
        </p:txBody>
      </p:sp>
    </p:spTree>
    <p:extLst>
      <p:ext uri="{BB962C8B-B14F-4D97-AF65-F5344CB8AC3E}">
        <p14:creationId xmlns:p14="http://schemas.microsoft.com/office/powerpoint/2010/main" val="24750047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94238B-8EF0-9D01-EBE4-3140B97A8E84}"/>
              </a:ext>
            </a:extLst>
          </p:cNvPr>
          <p:cNvSpPr>
            <a:spLocks noGrp="1"/>
          </p:cNvSpPr>
          <p:nvPr>
            <p:ph type="title"/>
          </p:nvPr>
        </p:nvSpPr>
        <p:spPr/>
        <p:txBody>
          <a:bodyPr/>
          <a:lstStyle/>
          <a:p>
            <a:r>
              <a:rPr lang="en-NL"/>
              <a:t>Visualize + Explainable AI</a:t>
            </a:r>
          </a:p>
        </p:txBody>
      </p:sp>
      <p:pic>
        <p:nvPicPr>
          <p:cNvPr id="4" name="Picture 4" descr="Chart, bar chart&#10;&#10;Description automatically generated">
            <a:extLst>
              <a:ext uri="{FF2B5EF4-FFF2-40B4-BE49-F238E27FC236}">
                <a16:creationId xmlns:a16="http://schemas.microsoft.com/office/drawing/2014/main" id="{C9D7AD53-7C6E-C787-5653-A084965C6020}"/>
              </a:ext>
            </a:extLst>
          </p:cNvPr>
          <p:cNvPicPr>
            <a:picLocks noChangeAspect="1"/>
          </p:cNvPicPr>
          <p:nvPr/>
        </p:nvPicPr>
        <p:blipFill>
          <a:blip r:embed="rId2"/>
          <a:stretch>
            <a:fillRect/>
          </a:stretch>
        </p:blipFill>
        <p:spPr>
          <a:xfrm>
            <a:off x="3725056" y="1717908"/>
            <a:ext cx="6278380" cy="4896216"/>
          </a:xfrm>
          <a:prstGeom prst="rect">
            <a:avLst/>
          </a:prstGeom>
        </p:spPr>
      </p:pic>
    </p:spTree>
    <p:extLst>
      <p:ext uri="{BB962C8B-B14F-4D97-AF65-F5344CB8AC3E}">
        <p14:creationId xmlns:p14="http://schemas.microsoft.com/office/powerpoint/2010/main" val="13261490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84805-389A-B3E1-77BF-467FA6329D29}"/>
              </a:ext>
            </a:extLst>
          </p:cNvPr>
          <p:cNvSpPr>
            <a:spLocks noGrp="1"/>
          </p:cNvSpPr>
          <p:nvPr>
            <p:ph type="title"/>
          </p:nvPr>
        </p:nvSpPr>
        <p:spPr/>
        <p:txBody>
          <a:bodyPr/>
          <a:lstStyle/>
          <a:p>
            <a:r>
              <a:rPr lang="en-NL"/>
              <a:t>Teamwork</a:t>
            </a:r>
          </a:p>
        </p:txBody>
      </p:sp>
      <p:sp>
        <p:nvSpPr>
          <p:cNvPr id="3" name="Content Placeholder 2">
            <a:extLst>
              <a:ext uri="{FF2B5EF4-FFF2-40B4-BE49-F238E27FC236}">
                <a16:creationId xmlns:a16="http://schemas.microsoft.com/office/drawing/2014/main" id="{A1FF6510-F869-EBE6-A4C0-FB8EFC41FC7C}"/>
              </a:ext>
            </a:extLst>
          </p:cNvPr>
          <p:cNvSpPr>
            <a:spLocks noGrp="1"/>
          </p:cNvSpPr>
          <p:nvPr>
            <p:ph sz="quarter" idx="13"/>
          </p:nvPr>
        </p:nvSpPr>
        <p:spPr/>
        <p:txBody>
          <a:bodyPr/>
          <a:lstStyle/>
          <a:p>
            <a:r>
              <a:rPr lang="en-NL"/>
              <a:t>Github Trunk based development</a:t>
            </a:r>
          </a:p>
          <a:p>
            <a:r>
              <a:rPr lang="en-NL"/>
              <a:t>Agile team</a:t>
            </a:r>
          </a:p>
          <a:p>
            <a:r>
              <a:rPr lang="en-NL"/>
              <a:t>Close collaboration</a:t>
            </a:r>
          </a:p>
          <a:p>
            <a:endParaRPr lang="en-NL"/>
          </a:p>
        </p:txBody>
      </p:sp>
    </p:spTree>
    <p:extLst>
      <p:ext uri="{BB962C8B-B14F-4D97-AF65-F5344CB8AC3E}">
        <p14:creationId xmlns:p14="http://schemas.microsoft.com/office/powerpoint/2010/main" val="39087446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F7774-714C-6E7B-4D93-7055B834283E}"/>
              </a:ext>
            </a:extLst>
          </p:cNvPr>
          <p:cNvSpPr>
            <a:spLocks noGrp="1"/>
          </p:cNvSpPr>
          <p:nvPr>
            <p:ph type="title"/>
          </p:nvPr>
        </p:nvSpPr>
        <p:spPr/>
        <p:txBody>
          <a:bodyPr/>
          <a:lstStyle/>
          <a:p>
            <a:r>
              <a:rPr lang="en-NL"/>
              <a:t>Neat Pseudo Code</a:t>
            </a:r>
          </a:p>
        </p:txBody>
      </p:sp>
      <p:sp>
        <p:nvSpPr>
          <p:cNvPr id="3" name="Content Placeholder 2">
            <a:extLst>
              <a:ext uri="{FF2B5EF4-FFF2-40B4-BE49-F238E27FC236}">
                <a16:creationId xmlns:a16="http://schemas.microsoft.com/office/drawing/2014/main" id="{A2642497-EA17-5B34-E758-5E84866B89BF}"/>
              </a:ext>
            </a:extLst>
          </p:cNvPr>
          <p:cNvSpPr>
            <a:spLocks noGrp="1"/>
          </p:cNvSpPr>
          <p:nvPr>
            <p:ph sz="quarter" idx="13"/>
          </p:nvPr>
        </p:nvSpPr>
        <p:spPr/>
        <p:txBody>
          <a:bodyPr/>
          <a:lstStyle/>
          <a:p>
            <a:r>
              <a:rPr lang="en-NL"/>
              <a:t>Tests?? W</a:t>
            </a:r>
            <a:r>
              <a:rPr lang="en-GB"/>
              <a:t>h</a:t>
            </a:r>
            <a:r>
              <a:rPr lang="en-NL"/>
              <a:t>at are those?</a:t>
            </a:r>
          </a:p>
          <a:p>
            <a:r>
              <a:rPr lang="en-NL"/>
              <a:t>Code is pseudo neat</a:t>
            </a:r>
          </a:p>
        </p:txBody>
      </p:sp>
    </p:spTree>
    <p:extLst>
      <p:ext uri="{BB962C8B-B14F-4D97-AF65-F5344CB8AC3E}">
        <p14:creationId xmlns:p14="http://schemas.microsoft.com/office/powerpoint/2010/main" val="3720400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04ED7-204B-9171-7C6F-358453E5BAD5}"/>
              </a:ext>
            </a:extLst>
          </p:cNvPr>
          <p:cNvSpPr>
            <a:spLocks noGrp="1"/>
          </p:cNvSpPr>
          <p:nvPr>
            <p:ph type="title"/>
          </p:nvPr>
        </p:nvSpPr>
        <p:spPr/>
        <p:txBody>
          <a:bodyPr/>
          <a:lstStyle/>
          <a:p>
            <a:r>
              <a:rPr lang="en-NL"/>
              <a:t>We vinden het dol fijn dat je luisterde</a:t>
            </a:r>
          </a:p>
        </p:txBody>
      </p:sp>
      <p:pic>
        <p:nvPicPr>
          <p:cNvPr id="1026" name="Picture 2" descr="cuqid:&#10;“ HAPPY DOLPHIN&#10;”">
            <a:extLst>
              <a:ext uri="{FF2B5EF4-FFF2-40B4-BE49-F238E27FC236}">
                <a16:creationId xmlns:a16="http://schemas.microsoft.com/office/drawing/2014/main" id="{F2A01D6B-F6AB-EDD3-4C8C-32CD8AB8AD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3775" y="2533246"/>
            <a:ext cx="4433298" cy="370623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hale GIF">
            <a:extLst>
              <a:ext uri="{FF2B5EF4-FFF2-40B4-BE49-F238E27FC236}">
                <a16:creationId xmlns:a16="http://schemas.microsoft.com/office/drawing/2014/main" id="{1AE64221-6838-E971-FCFE-87AD29CC8E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88914" y="2683483"/>
            <a:ext cx="6350000" cy="355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68459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3B8C6B-63CA-4384-8059-2036BE520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ver approaching two humpback whales">
            <a:extLst>
              <a:ext uri="{FF2B5EF4-FFF2-40B4-BE49-F238E27FC236}">
                <a16:creationId xmlns:a16="http://schemas.microsoft.com/office/drawing/2014/main" id="{5EBF6806-BFA0-CFFD-D730-35FE41DA76DD}"/>
              </a:ext>
            </a:extLst>
          </p:cNvPr>
          <p:cNvPicPr>
            <a:picLocks noChangeAspect="1"/>
          </p:cNvPicPr>
          <p:nvPr/>
        </p:nvPicPr>
        <p:blipFill rotWithShape="1">
          <a:blip r:embed="rId2"/>
          <a:srcRect l="26534" r="34292" b="-1"/>
          <a:stretch/>
        </p:blipFill>
        <p:spPr>
          <a:xfrm>
            <a:off x="20" y="10"/>
            <a:ext cx="4024741" cy="6857990"/>
          </a:xfrm>
          <a:prstGeom prst="rect">
            <a:avLst/>
          </a:prstGeom>
        </p:spPr>
      </p:pic>
      <p:sp>
        <p:nvSpPr>
          <p:cNvPr id="11" name="Rectangle 10">
            <a:extLst>
              <a:ext uri="{FF2B5EF4-FFF2-40B4-BE49-F238E27FC236}">
                <a16:creationId xmlns:a16="http://schemas.microsoft.com/office/drawing/2014/main" id="{C71B03AA-C0EB-4104-84F8-E1AB8BFBE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47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9C2B723-6C2F-49DE-A429-50BDFD1ADB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5C74D26-0B8F-386F-C148-F511F5D0AAB1}"/>
              </a:ext>
            </a:extLst>
          </p:cNvPr>
          <p:cNvSpPr>
            <a:spLocks noGrp="1"/>
          </p:cNvSpPr>
          <p:nvPr>
            <p:ph type="title"/>
          </p:nvPr>
        </p:nvSpPr>
        <p:spPr>
          <a:xfrm>
            <a:off x="4465050" y="618517"/>
            <a:ext cx="6672886" cy="1596177"/>
          </a:xfrm>
        </p:spPr>
        <p:txBody>
          <a:bodyPr>
            <a:normAutofit/>
          </a:bodyPr>
          <a:lstStyle/>
          <a:p>
            <a:r>
              <a:rPr lang="en-NL"/>
              <a:t>Data exploration</a:t>
            </a:r>
          </a:p>
        </p:txBody>
      </p:sp>
      <p:sp>
        <p:nvSpPr>
          <p:cNvPr id="3" name="Content Placeholder 2">
            <a:extLst>
              <a:ext uri="{FF2B5EF4-FFF2-40B4-BE49-F238E27FC236}">
                <a16:creationId xmlns:a16="http://schemas.microsoft.com/office/drawing/2014/main" id="{291F143C-6B92-A692-D08F-F2676D691F6D}"/>
              </a:ext>
            </a:extLst>
          </p:cNvPr>
          <p:cNvSpPr>
            <a:spLocks noGrp="1"/>
          </p:cNvSpPr>
          <p:nvPr>
            <p:ph sz="quarter" idx="13"/>
          </p:nvPr>
        </p:nvSpPr>
        <p:spPr>
          <a:xfrm>
            <a:off x="4465048" y="2367092"/>
            <a:ext cx="6672887" cy="3424107"/>
          </a:xfrm>
        </p:spPr>
        <p:txBody>
          <a:bodyPr>
            <a:normAutofit/>
          </a:bodyPr>
          <a:lstStyle/>
          <a:p>
            <a:r>
              <a:rPr lang="en-NL"/>
              <a:t>Properties of the pictures</a:t>
            </a:r>
          </a:p>
          <a:p>
            <a:pPr lvl="1"/>
            <a:r>
              <a:rPr lang="en-NL"/>
              <a:t>color</a:t>
            </a:r>
          </a:p>
          <a:p>
            <a:pPr lvl="1"/>
            <a:r>
              <a:rPr lang="en-NL"/>
              <a:t>Size and dimensions</a:t>
            </a:r>
          </a:p>
          <a:p>
            <a:r>
              <a:rPr lang="en-NL"/>
              <a:t>Dolhpins and whales</a:t>
            </a:r>
          </a:p>
          <a:p>
            <a:pPr lvl="1"/>
            <a:r>
              <a:rPr lang="en-NL"/>
              <a:t>Dolphins and whales distribution</a:t>
            </a:r>
          </a:p>
          <a:p>
            <a:pPr lvl="1"/>
            <a:r>
              <a:rPr lang="en-GB"/>
              <a:t>I</a:t>
            </a:r>
            <a:r>
              <a:rPr lang="en-NL"/>
              <a:t>ndividuals per Species</a:t>
            </a:r>
          </a:p>
          <a:p>
            <a:pPr lvl="1"/>
            <a:r>
              <a:rPr lang="en-GB"/>
              <a:t>P</a:t>
            </a:r>
            <a:r>
              <a:rPr lang="en-NL"/>
              <a:t>hotos per individuals</a:t>
            </a:r>
          </a:p>
        </p:txBody>
      </p:sp>
    </p:spTree>
    <p:extLst>
      <p:ext uri="{BB962C8B-B14F-4D97-AF65-F5344CB8AC3E}">
        <p14:creationId xmlns:p14="http://schemas.microsoft.com/office/powerpoint/2010/main" val="1141107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8713-094E-6A7C-B309-BBC437204229}"/>
              </a:ext>
            </a:extLst>
          </p:cNvPr>
          <p:cNvSpPr>
            <a:spLocks noGrp="1"/>
          </p:cNvSpPr>
          <p:nvPr>
            <p:ph type="title"/>
          </p:nvPr>
        </p:nvSpPr>
        <p:spPr/>
        <p:txBody>
          <a:bodyPr/>
          <a:lstStyle/>
          <a:p>
            <a:r>
              <a:rPr lang="en-NL"/>
              <a:t>Color/dimensions</a:t>
            </a:r>
          </a:p>
        </p:txBody>
      </p:sp>
      <p:sp>
        <p:nvSpPr>
          <p:cNvPr id="3" name="Content Placeholder 2">
            <a:extLst>
              <a:ext uri="{FF2B5EF4-FFF2-40B4-BE49-F238E27FC236}">
                <a16:creationId xmlns:a16="http://schemas.microsoft.com/office/drawing/2014/main" id="{ED402E38-A904-5BBA-1ED0-C3E230027AF4}"/>
              </a:ext>
            </a:extLst>
          </p:cNvPr>
          <p:cNvSpPr>
            <a:spLocks noGrp="1"/>
          </p:cNvSpPr>
          <p:nvPr>
            <p:ph sz="quarter" idx="13"/>
          </p:nvPr>
        </p:nvSpPr>
        <p:spPr/>
        <p:txBody>
          <a:bodyPr/>
          <a:lstStyle/>
          <a:p>
            <a:endParaRPr lang="en-NL"/>
          </a:p>
        </p:txBody>
      </p:sp>
      <p:pic>
        <p:nvPicPr>
          <p:cNvPr id="4" name="Picture 4" descr="A picture containing sky, monitor, screen, display&#10;&#10;Description automatically generated">
            <a:extLst>
              <a:ext uri="{FF2B5EF4-FFF2-40B4-BE49-F238E27FC236}">
                <a16:creationId xmlns:a16="http://schemas.microsoft.com/office/drawing/2014/main" id="{35582741-8985-D7A9-FE9B-78AACE8066BF}"/>
              </a:ext>
            </a:extLst>
          </p:cNvPr>
          <p:cNvPicPr>
            <a:picLocks noChangeAspect="1"/>
          </p:cNvPicPr>
          <p:nvPr/>
        </p:nvPicPr>
        <p:blipFill>
          <a:blip r:embed="rId2"/>
          <a:stretch>
            <a:fillRect/>
          </a:stretch>
        </p:blipFill>
        <p:spPr>
          <a:xfrm>
            <a:off x="988291" y="1594775"/>
            <a:ext cx="9726998" cy="1390762"/>
          </a:xfrm>
          <a:prstGeom prst="rect">
            <a:avLst/>
          </a:prstGeom>
        </p:spPr>
      </p:pic>
      <p:pic>
        <p:nvPicPr>
          <p:cNvPr id="5" name="Picture 5" descr="A picture containing aquatic mammal, mammal, dolphin, wave&#10;&#10;Description automatically generated">
            <a:extLst>
              <a:ext uri="{FF2B5EF4-FFF2-40B4-BE49-F238E27FC236}">
                <a16:creationId xmlns:a16="http://schemas.microsoft.com/office/drawing/2014/main" id="{DAAF6258-DCC7-15CD-08C7-66C486F2F6A3}"/>
              </a:ext>
            </a:extLst>
          </p:cNvPr>
          <p:cNvPicPr>
            <a:picLocks noChangeAspect="1"/>
          </p:cNvPicPr>
          <p:nvPr/>
        </p:nvPicPr>
        <p:blipFill>
          <a:blip r:embed="rId3"/>
          <a:stretch>
            <a:fillRect/>
          </a:stretch>
        </p:blipFill>
        <p:spPr>
          <a:xfrm>
            <a:off x="987552" y="2918715"/>
            <a:ext cx="9729216" cy="1404617"/>
          </a:xfrm>
          <a:prstGeom prst="rect">
            <a:avLst/>
          </a:prstGeom>
        </p:spPr>
      </p:pic>
      <p:pic>
        <p:nvPicPr>
          <p:cNvPr id="6" name="Picture 6" descr="A picture containing text, mammal, aquatic mammal, image&#10;&#10;Description automatically generated">
            <a:extLst>
              <a:ext uri="{FF2B5EF4-FFF2-40B4-BE49-F238E27FC236}">
                <a16:creationId xmlns:a16="http://schemas.microsoft.com/office/drawing/2014/main" id="{6529A384-B873-7CB6-3968-D2EE043BB1D8}"/>
              </a:ext>
            </a:extLst>
          </p:cNvPr>
          <p:cNvPicPr>
            <a:picLocks noChangeAspect="1"/>
          </p:cNvPicPr>
          <p:nvPr/>
        </p:nvPicPr>
        <p:blipFill>
          <a:blip r:embed="rId4"/>
          <a:stretch>
            <a:fillRect/>
          </a:stretch>
        </p:blipFill>
        <p:spPr>
          <a:xfrm>
            <a:off x="986444" y="4263344"/>
            <a:ext cx="9730324" cy="1412745"/>
          </a:xfrm>
          <a:prstGeom prst="rect">
            <a:avLst/>
          </a:prstGeom>
        </p:spPr>
      </p:pic>
      <p:pic>
        <p:nvPicPr>
          <p:cNvPr id="7" name="Picture 7" descr="A picture containing water, aquatic mammal, mammal&#10;&#10;Description automatically generated">
            <a:extLst>
              <a:ext uri="{FF2B5EF4-FFF2-40B4-BE49-F238E27FC236}">
                <a16:creationId xmlns:a16="http://schemas.microsoft.com/office/drawing/2014/main" id="{464CBBB7-BE58-FBD7-C8E5-EF80343DAE97}"/>
              </a:ext>
            </a:extLst>
          </p:cNvPr>
          <p:cNvPicPr>
            <a:picLocks noChangeAspect="1"/>
          </p:cNvPicPr>
          <p:nvPr/>
        </p:nvPicPr>
        <p:blipFill>
          <a:blip r:embed="rId5"/>
          <a:stretch>
            <a:fillRect/>
          </a:stretch>
        </p:blipFill>
        <p:spPr>
          <a:xfrm>
            <a:off x="987552" y="5521707"/>
            <a:ext cx="9741408" cy="1410713"/>
          </a:xfrm>
          <a:prstGeom prst="rect">
            <a:avLst/>
          </a:prstGeom>
        </p:spPr>
      </p:pic>
    </p:spTree>
    <p:extLst>
      <p:ext uri="{BB962C8B-B14F-4D97-AF65-F5344CB8AC3E}">
        <p14:creationId xmlns:p14="http://schemas.microsoft.com/office/powerpoint/2010/main" val="1737312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8713-094E-6A7C-B309-BBC437204229}"/>
              </a:ext>
            </a:extLst>
          </p:cNvPr>
          <p:cNvSpPr>
            <a:spLocks noGrp="1"/>
          </p:cNvSpPr>
          <p:nvPr>
            <p:ph type="title"/>
          </p:nvPr>
        </p:nvSpPr>
        <p:spPr/>
        <p:txBody>
          <a:bodyPr/>
          <a:lstStyle/>
          <a:p>
            <a:r>
              <a:rPr lang="en-NL"/>
              <a:t>Abnormal images</a:t>
            </a:r>
            <a:endParaRPr lang="en-US"/>
          </a:p>
        </p:txBody>
      </p:sp>
      <p:pic>
        <p:nvPicPr>
          <p:cNvPr id="8" name="Picture 8" descr="A picture containing text, water, different, same&#10;&#10;Description automatically generated">
            <a:extLst>
              <a:ext uri="{FF2B5EF4-FFF2-40B4-BE49-F238E27FC236}">
                <a16:creationId xmlns:a16="http://schemas.microsoft.com/office/drawing/2014/main" id="{BDA9BC36-D7A3-B83E-3CDB-867BF174DF7C}"/>
              </a:ext>
            </a:extLst>
          </p:cNvPr>
          <p:cNvPicPr>
            <a:picLocks noGrp="1" noChangeAspect="1"/>
          </p:cNvPicPr>
          <p:nvPr>
            <p:ph sz="quarter" idx="13"/>
          </p:nvPr>
        </p:nvPicPr>
        <p:blipFill>
          <a:blip r:embed="rId2"/>
          <a:stretch>
            <a:fillRect/>
          </a:stretch>
        </p:blipFill>
        <p:spPr>
          <a:xfrm>
            <a:off x="2018987" y="2205843"/>
            <a:ext cx="8153400" cy="3371850"/>
          </a:xfrm>
        </p:spPr>
      </p:pic>
    </p:spTree>
    <p:extLst>
      <p:ext uri="{BB962C8B-B14F-4D97-AF65-F5344CB8AC3E}">
        <p14:creationId xmlns:p14="http://schemas.microsoft.com/office/powerpoint/2010/main" val="2326238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760B1-91DE-514B-6968-1A3B7EDECE98}"/>
              </a:ext>
            </a:extLst>
          </p:cNvPr>
          <p:cNvSpPr>
            <a:spLocks noGrp="1"/>
          </p:cNvSpPr>
          <p:nvPr>
            <p:ph type="title"/>
          </p:nvPr>
        </p:nvSpPr>
        <p:spPr/>
        <p:txBody>
          <a:bodyPr/>
          <a:lstStyle/>
          <a:p>
            <a:r>
              <a:rPr lang="en-US"/>
              <a:t>Data Exploration</a:t>
            </a:r>
            <a:br>
              <a:rPr lang="en-US"/>
            </a:br>
            <a:r>
              <a:rPr lang="en-US"/>
              <a:t>Individuals</a:t>
            </a:r>
          </a:p>
        </p:txBody>
      </p:sp>
      <p:pic>
        <p:nvPicPr>
          <p:cNvPr id="4" name="Picture 4" descr="A picture containing table&#10;&#10;Description automatically generated">
            <a:extLst>
              <a:ext uri="{FF2B5EF4-FFF2-40B4-BE49-F238E27FC236}">
                <a16:creationId xmlns:a16="http://schemas.microsoft.com/office/drawing/2014/main" id="{23D800F2-CCAB-E0D6-5562-84F1DAF70046}"/>
              </a:ext>
            </a:extLst>
          </p:cNvPr>
          <p:cNvPicPr>
            <a:picLocks noGrp="1" noChangeAspect="1"/>
          </p:cNvPicPr>
          <p:nvPr>
            <p:ph sz="quarter" idx="13"/>
          </p:nvPr>
        </p:nvPicPr>
        <p:blipFill>
          <a:blip r:embed="rId2"/>
          <a:stretch>
            <a:fillRect/>
          </a:stretch>
        </p:blipFill>
        <p:spPr>
          <a:xfrm>
            <a:off x="1514041" y="1416024"/>
            <a:ext cx="9381005" cy="5028316"/>
          </a:xfrm>
        </p:spPr>
      </p:pic>
    </p:spTree>
    <p:extLst>
      <p:ext uri="{BB962C8B-B14F-4D97-AF65-F5344CB8AC3E}">
        <p14:creationId xmlns:p14="http://schemas.microsoft.com/office/powerpoint/2010/main" val="1947137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49ADA-737A-048E-4A39-0201BB67BC7E}"/>
              </a:ext>
            </a:extLst>
          </p:cNvPr>
          <p:cNvSpPr>
            <a:spLocks noGrp="1"/>
          </p:cNvSpPr>
          <p:nvPr>
            <p:ph type="title"/>
          </p:nvPr>
        </p:nvSpPr>
        <p:spPr/>
        <p:txBody>
          <a:bodyPr/>
          <a:lstStyle/>
          <a:p>
            <a:r>
              <a:rPr lang="en-NL"/>
              <a:t>Data preprocessing</a:t>
            </a:r>
          </a:p>
        </p:txBody>
      </p:sp>
      <p:sp>
        <p:nvSpPr>
          <p:cNvPr id="3" name="Content Placeholder 2">
            <a:extLst>
              <a:ext uri="{FF2B5EF4-FFF2-40B4-BE49-F238E27FC236}">
                <a16:creationId xmlns:a16="http://schemas.microsoft.com/office/drawing/2014/main" id="{0A63564D-2B20-E7D1-EB76-08FAEA702381}"/>
              </a:ext>
            </a:extLst>
          </p:cNvPr>
          <p:cNvSpPr>
            <a:spLocks noGrp="1"/>
          </p:cNvSpPr>
          <p:nvPr>
            <p:ph sz="quarter" idx="13"/>
          </p:nvPr>
        </p:nvSpPr>
        <p:spPr/>
        <p:txBody>
          <a:bodyPr vert="horz" lIns="91440" tIns="45720" rIns="91440" bIns="45720" rtlCol="0" anchor="t">
            <a:normAutofit/>
          </a:bodyPr>
          <a:lstStyle/>
          <a:p>
            <a:r>
              <a:rPr lang="en-GB"/>
              <a:t>R</a:t>
            </a:r>
            <a:r>
              <a:rPr lang="en-NL" err="1"/>
              <a:t>esize</a:t>
            </a:r>
            <a:r>
              <a:rPr lang="en-NL"/>
              <a:t> and crop images</a:t>
            </a:r>
            <a:endParaRPr lang="en-US"/>
          </a:p>
          <a:p>
            <a:pPr>
              <a:buClr>
                <a:srgbClr val="000000"/>
              </a:buClr>
            </a:pPr>
            <a:r>
              <a:rPr lang="en-NL"/>
              <a:t>YoloV5 for object detection, use this for cropping</a:t>
            </a:r>
          </a:p>
          <a:p>
            <a:pPr marL="0" indent="0">
              <a:buNone/>
            </a:pPr>
            <a:endParaRPr lang="en-NL"/>
          </a:p>
        </p:txBody>
      </p:sp>
      <p:pic>
        <p:nvPicPr>
          <p:cNvPr id="4" name="Picture 4">
            <a:extLst>
              <a:ext uri="{FF2B5EF4-FFF2-40B4-BE49-F238E27FC236}">
                <a16:creationId xmlns:a16="http://schemas.microsoft.com/office/drawing/2014/main" id="{D707CFA7-9BE0-C393-98C3-855B1FA33F8A}"/>
              </a:ext>
            </a:extLst>
          </p:cNvPr>
          <p:cNvPicPr>
            <a:picLocks noChangeAspect="1"/>
          </p:cNvPicPr>
          <p:nvPr/>
        </p:nvPicPr>
        <p:blipFill>
          <a:blip r:embed="rId2"/>
          <a:stretch>
            <a:fillRect/>
          </a:stretch>
        </p:blipFill>
        <p:spPr>
          <a:xfrm>
            <a:off x="911075" y="3377262"/>
            <a:ext cx="5103090" cy="2140280"/>
          </a:xfrm>
          <a:prstGeom prst="rect">
            <a:avLst/>
          </a:prstGeom>
        </p:spPr>
      </p:pic>
      <p:pic>
        <p:nvPicPr>
          <p:cNvPr id="5" name="Picture 5">
            <a:extLst>
              <a:ext uri="{FF2B5EF4-FFF2-40B4-BE49-F238E27FC236}">
                <a16:creationId xmlns:a16="http://schemas.microsoft.com/office/drawing/2014/main" id="{503BB1DB-9FD4-C919-A088-13A0B15F3E4E}"/>
              </a:ext>
            </a:extLst>
          </p:cNvPr>
          <p:cNvPicPr>
            <a:picLocks noChangeAspect="1"/>
          </p:cNvPicPr>
          <p:nvPr/>
        </p:nvPicPr>
        <p:blipFill>
          <a:blip r:embed="rId3"/>
          <a:stretch>
            <a:fillRect/>
          </a:stretch>
        </p:blipFill>
        <p:spPr>
          <a:xfrm>
            <a:off x="6272784" y="3484797"/>
            <a:ext cx="5705856" cy="2070774"/>
          </a:xfrm>
          <a:prstGeom prst="rect">
            <a:avLst/>
          </a:prstGeom>
        </p:spPr>
      </p:pic>
    </p:spTree>
    <p:extLst>
      <p:ext uri="{BB962C8B-B14F-4D97-AF65-F5344CB8AC3E}">
        <p14:creationId xmlns:p14="http://schemas.microsoft.com/office/powerpoint/2010/main" val="2104238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2C3E8-8915-0420-6C00-6C03DF8BB4E9}"/>
              </a:ext>
            </a:extLst>
          </p:cNvPr>
          <p:cNvSpPr>
            <a:spLocks noGrp="1"/>
          </p:cNvSpPr>
          <p:nvPr>
            <p:ph type="title"/>
          </p:nvPr>
        </p:nvSpPr>
        <p:spPr/>
        <p:txBody>
          <a:bodyPr/>
          <a:lstStyle/>
          <a:p>
            <a:r>
              <a:rPr lang="en-NL"/>
              <a:t>Data preprocessing</a:t>
            </a:r>
          </a:p>
        </p:txBody>
      </p:sp>
      <p:sp>
        <p:nvSpPr>
          <p:cNvPr id="3" name="Content Placeholder 2">
            <a:extLst>
              <a:ext uri="{FF2B5EF4-FFF2-40B4-BE49-F238E27FC236}">
                <a16:creationId xmlns:a16="http://schemas.microsoft.com/office/drawing/2014/main" id="{578C1114-43B5-7F5C-C119-8129D2CF153D}"/>
              </a:ext>
            </a:extLst>
          </p:cNvPr>
          <p:cNvSpPr>
            <a:spLocks noGrp="1"/>
          </p:cNvSpPr>
          <p:nvPr>
            <p:ph sz="quarter" idx="13"/>
          </p:nvPr>
        </p:nvSpPr>
        <p:spPr/>
        <p:txBody>
          <a:bodyPr vert="horz" lIns="91440" tIns="45720" rIns="91440" bIns="45720" rtlCol="0" anchor="t">
            <a:normAutofit/>
          </a:bodyPr>
          <a:lstStyle/>
          <a:p>
            <a:r>
              <a:rPr lang="en-NL"/>
              <a:t>Cool idea: remove the background</a:t>
            </a:r>
          </a:p>
          <a:p>
            <a:pPr lvl="1">
              <a:buClr>
                <a:srgbClr val="000000"/>
              </a:buClr>
            </a:pPr>
            <a:endParaRPr lang="en-NL"/>
          </a:p>
        </p:txBody>
      </p:sp>
      <p:pic>
        <p:nvPicPr>
          <p:cNvPr id="4" name="Picture 4" descr="A picture containing feet, footwear&#10;&#10;Description automatically generated">
            <a:extLst>
              <a:ext uri="{FF2B5EF4-FFF2-40B4-BE49-F238E27FC236}">
                <a16:creationId xmlns:a16="http://schemas.microsoft.com/office/drawing/2014/main" id="{799C548F-7CBB-17B3-8231-979071668EAF}"/>
              </a:ext>
            </a:extLst>
          </p:cNvPr>
          <p:cNvPicPr>
            <a:picLocks noChangeAspect="1"/>
          </p:cNvPicPr>
          <p:nvPr/>
        </p:nvPicPr>
        <p:blipFill>
          <a:blip r:embed="rId2"/>
          <a:stretch>
            <a:fillRect/>
          </a:stretch>
        </p:blipFill>
        <p:spPr>
          <a:xfrm>
            <a:off x="1693588" y="3079297"/>
            <a:ext cx="8810553" cy="2674751"/>
          </a:xfrm>
          <a:prstGeom prst="rect">
            <a:avLst/>
          </a:prstGeom>
        </p:spPr>
      </p:pic>
    </p:spTree>
    <p:extLst>
      <p:ext uri="{BB962C8B-B14F-4D97-AF65-F5344CB8AC3E}">
        <p14:creationId xmlns:p14="http://schemas.microsoft.com/office/powerpoint/2010/main" val="2282944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1E961-CD2D-9140-4F2B-9061716823AC}"/>
              </a:ext>
            </a:extLst>
          </p:cNvPr>
          <p:cNvSpPr>
            <a:spLocks noGrp="1"/>
          </p:cNvSpPr>
          <p:nvPr>
            <p:ph type="title"/>
          </p:nvPr>
        </p:nvSpPr>
        <p:spPr/>
        <p:txBody>
          <a:bodyPr/>
          <a:lstStyle/>
          <a:p>
            <a:r>
              <a:rPr lang="en-US"/>
              <a:t>Data Processing</a:t>
            </a:r>
          </a:p>
        </p:txBody>
      </p:sp>
      <p:sp>
        <p:nvSpPr>
          <p:cNvPr id="3" name="Content Placeholder 2">
            <a:extLst>
              <a:ext uri="{FF2B5EF4-FFF2-40B4-BE49-F238E27FC236}">
                <a16:creationId xmlns:a16="http://schemas.microsoft.com/office/drawing/2014/main" id="{96573F17-9319-1CEB-F1C5-B8245369659C}"/>
              </a:ext>
            </a:extLst>
          </p:cNvPr>
          <p:cNvSpPr>
            <a:spLocks noGrp="1"/>
          </p:cNvSpPr>
          <p:nvPr>
            <p:ph sz="quarter" idx="13"/>
          </p:nvPr>
        </p:nvSpPr>
        <p:spPr/>
        <p:txBody>
          <a:bodyPr vert="horz" lIns="91440" tIns="45720" rIns="91440" bIns="45720" rtlCol="0" anchor="t">
            <a:normAutofit/>
          </a:bodyPr>
          <a:lstStyle/>
          <a:p>
            <a:r>
              <a:rPr lang="en-US"/>
              <a:t>Make all images the same size/color/...</a:t>
            </a:r>
          </a:p>
          <a:p>
            <a:pPr>
              <a:buClr>
                <a:srgbClr val="000000"/>
              </a:buClr>
            </a:pPr>
            <a:r>
              <a:rPr lang="en-US"/>
              <a:t>Convert image to vector (embedding)</a:t>
            </a:r>
          </a:p>
          <a:p>
            <a:pPr>
              <a:buClr>
                <a:srgbClr val="000000"/>
              </a:buClr>
            </a:pPr>
            <a:r>
              <a:rPr lang="en-US"/>
              <a:t>Cosine between image-vectors</a:t>
            </a:r>
          </a:p>
          <a:p>
            <a:pPr lvl="1">
              <a:buClr>
                <a:srgbClr val="000000"/>
              </a:buClr>
            </a:pPr>
            <a:r>
              <a:rPr lang="en-US"/>
              <a:t>Smaller angle between vectors = closer together in multi-dimensional space</a:t>
            </a:r>
          </a:p>
        </p:txBody>
      </p:sp>
    </p:spTree>
    <p:extLst>
      <p:ext uri="{BB962C8B-B14F-4D97-AF65-F5344CB8AC3E}">
        <p14:creationId xmlns:p14="http://schemas.microsoft.com/office/powerpoint/2010/main" val="3438645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9" name="Rectangle 8">
            <a:extLst>
              <a:ext uri="{FF2B5EF4-FFF2-40B4-BE49-F238E27FC236}">
                <a16:creationId xmlns:a16="http://schemas.microsoft.com/office/drawing/2014/main" id="{6D58954F-C5AC-4BE0-811D-8DFE18E350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0">
            <a:extLst>
              <a:ext uri="{FF2B5EF4-FFF2-40B4-BE49-F238E27FC236}">
                <a16:creationId xmlns:a16="http://schemas.microsoft.com/office/drawing/2014/main" id="{C359E835-CE77-4DCC-8EC3-1924094D3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760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building, glass, indoor, window&#10;&#10;Description automatically generated">
            <a:extLst>
              <a:ext uri="{FF2B5EF4-FFF2-40B4-BE49-F238E27FC236}">
                <a16:creationId xmlns:a16="http://schemas.microsoft.com/office/drawing/2014/main" id="{736C412A-B948-ADDE-AD35-92E4136365CA}"/>
              </a:ext>
            </a:extLst>
          </p:cNvPr>
          <p:cNvPicPr>
            <a:picLocks noChangeAspect="1"/>
          </p:cNvPicPr>
          <p:nvPr/>
        </p:nvPicPr>
        <p:blipFill rotWithShape="1">
          <a:blip r:embed="rId2"/>
          <a:srcRect t="15011" r="-1" b="-1"/>
          <a:stretch/>
        </p:blipFill>
        <p:spPr>
          <a:xfrm>
            <a:off x="8157374" y="10"/>
            <a:ext cx="4034626" cy="6857990"/>
          </a:xfrm>
          <a:prstGeom prst="rect">
            <a:avLst/>
          </a:prstGeom>
        </p:spPr>
      </p:pic>
      <p:pic>
        <p:nvPicPr>
          <p:cNvPr id="21" name="Picture 12">
            <a:extLst>
              <a:ext uri="{FF2B5EF4-FFF2-40B4-BE49-F238E27FC236}">
                <a16:creationId xmlns:a16="http://schemas.microsoft.com/office/drawing/2014/main" id="{B03B59B5-123A-4DC5-87BD-6D3E22FA650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B51019C-AC6E-E7B3-8FA7-89B74918A654}"/>
              </a:ext>
            </a:extLst>
          </p:cNvPr>
          <p:cNvSpPr>
            <a:spLocks noGrp="1"/>
          </p:cNvSpPr>
          <p:nvPr>
            <p:ph type="title"/>
          </p:nvPr>
        </p:nvSpPr>
        <p:spPr>
          <a:xfrm>
            <a:off x="913776" y="618517"/>
            <a:ext cx="6672886" cy="1596177"/>
          </a:xfrm>
        </p:spPr>
        <p:txBody>
          <a:bodyPr>
            <a:normAutofit/>
          </a:bodyPr>
          <a:lstStyle/>
          <a:p>
            <a:r>
              <a:rPr lang="en-NL"/>
              <a:t>Data augmentation</a:t>
            </a:r>
            <a:endParaRPr lang="en-US"/>
          </a:p>
        </p:txBody>
      </p:sp>
      <p:sp>
        <p:nvSpPr>
          <p:cNvPr id="3" name="Content Placeholder 2">
            <a:extLst>
              <a:ext uri="{FF2B5EF4-FFF2-40B4-BE49-F238E27FC236}">
                <a16:creationId xmlns:a16="http://schemas.microsoft.com/office/drawing/2014/main" id="{8473DC7E-2BB4-4B69-E277-EB54EB57F691}"/>
              </a:ext>
            </a:extLst>
          </p:cNvPr>
          <p:cNvSpPr>
            <a:spLocks noGrp="1"/>
          </p:cNvSpPr>
          <p:nvPr>
            <p:ph sz="quarter" idx="13"/>
          </p:nvPr>
        </p:nvSpPr>
        <p:spPr>
          <a:xfrm>
            <a:off x="913774" y="2367092"/>
            <a:ext cx="6672887" cy="3424107"/>
          </a:xfrm>
        </p:spPr>
        <p:txBody>
          <a:bodyPr vert="horz" lIns="91440" tIns="45720" rIns="91440" bIns="45720" rtlCol="0">
            <a:normAutofit/>
          </a:bodyPr>
          <a:lstStyle/>
          <a:p>
            <a:r>
              <a:rPr lang="en-US">
                <a:ea typeface="+mn-lt"/>
                <a:cs typeface="+mn-lt"/>
              </a:rPr>
              <a:t>Data augmentation technique is used to prevent the model from overfitting by showing same image multiple time with slight modification. We will be using keras's built in ImageDataGenerator to augment out training images</a:t>
            </a:r>
            <a:endParaRPr lang="en-NL"/>
          </a:p>
        </p:txBody>
      </p:sp>
    </p:spTree>
    <p:extLst>
      <p:ext uri="{BB962C8B-B14F-4D97-AF65-F5344CB8AC3E}">
        <p14:creationId xmlns:p14="http://schemas.microsoft.com/office/powerpoint/2010/main" val="3665277516"/>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0</TotalTime>
  <Words>174</Words>
  <Application>Microsoft Macintosh PowerPoint</Application>
  <PresentationFormat>Widescreen</PresentationFormat>
  <Paragraphs>34</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Tw Cen MT</vt:lpstr>
      <vt:lpstr>Droplet</vt:lpstr>
      <vt:lpstr>De Dolfijnen Spotters</vt:lpstr>
      <vt:lpstr>Data exploration</vt:lpstr>
      <vt:lpstr>Color/dimensions</vt:lpstr>
      <vt:lpstr>Abnormal images</vt:lpstr>
      <vt:lpstr>Data Exploration Individuals</vt:lpstr>
      <vt:lpstr>Data preprocessing</vt:lpstr>
      <vt:lpstr>Data preprocessing</vt:lpstr>
      <vt:lpstr>Data Processing</vt:lpstr>
      <vt:lpstr>Data augmentation</vt:lpstr>
      <vt:lpstr>Visualize + Explainable AI</vt:lpstr>
      <vt:lpstr>Teamwork</vt:lpstr>
      <vt:lpstr>Neat Pseudo Code</vt:lpstr>
      <vt:lpstr>We vinden het dol fijn dat je luisterde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 Dolfijnen Spotters</dc:title>
  <dc:creator>Kools, Ramses (SPLXA) - KLM</dc:creator>
  <cp:lastModifiedBy>Ramses Kools</cp:lastModifiedBy>
  <cp:revision>2</cp:revision>
  <dcterms:created xsi:type="dcterms:W3CDTF">2022-09-22T17:08:47Z</dcterms:created>
  <dcterms:modified xsi:type="dcterms:W3CDTF">2022-09-23T08:03:24Z</dcterms:modified>
</cp:coreProperties>
</file>

<file path=docProps/thumbnail.jpeg>
</file>